
<file path=[Content_Types].xml><?xml version="1.0" encoding="utf-8"?>
<Types xmlns="http://schemas.openxmlformats.org/package/2006/content-types">
  <Default Extension="ashx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5" r:id="rId5"/>
    <p:sldId id="282" r:id="rId6"/>
    <p:sldId id="293" r:id="rId7"/>
    <p:sldId id="283" r:id="rId8"/>
    <p:sldId id="299" r:id="rId9"/>
    <p:sldId id="291" r:id="rId10"/>
    <p:sldId id="297" r:id="rId11"/>
    <p:sldId id="284" r:id="rId12"/>
    <p:sldId id="306" r:id="rId13"/>
    <p:sldId id="300" r:id="rId14"/>
    <p:sldId id="301" r:id="rId15"/>
    <p:sldId id="302" r:id="rId16"/>
    <p:sldId id="303" r:id="rId17"/>
    <p:sldId id="304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2021/08/23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2021/08/23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ashx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>
          <a:noFill/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41010" y="847305"/>
            <a:ext cx="10167034" cy="997905"/>
          </a:xfrm>
        </p:spPr>
        <p:txBody>
          <a:bodyPr/>
          <a:lstStyle/>
          <a:p>
            <a:pPr algn="ctr" rtl="1"/>
            <a:r>
              <a:rPr lang="fa-I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 به نام یگانه آفریننده ی ممکن</a:t>
            </a:r>
          </a:p>
          <a:p>
            <a:pPr algn="ctr" rtl="1"/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algn="ctr" rtl="1"/>
            <a:r>
              <a:rPr lang="fa-I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موضوع : چگونگی یک پیاده سازی قاطع، جامع و سریع</a:t>
            </a:r>
          </a:p>
          <a:p>
            <a:pPr algn="ctr" rtl="1"/>
            <a:endParaRPr lang="fa-IR" sz="6000" b="1" dirty="0">
              <a:solidFill>
                <a:schemeClr val="tx1">
                  <a:lumMod val="85000"/>
                  <a:lumOff val="15000"/>
                </a:schemeClr>
              </a:solidFill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algn="ctr" rtl="1"/>
            <a:r>
              <a:rPr lang="fa-I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استاد: سرکار خانم دکتر جامیپور</a:t>
            </a:r>
          </a:p>
          <a:p>
            <a:pPr algn="ctr" rtl="1"/>
            <a:r>
              <a:rPr lang="fa-I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گردآورنده: کاوه فرجی</a:t>
            </a:r>
          </a:p>
        </p:txBody>
      </p:sp>
    </p:spTree>
    <p:extLst>
      <p:ext uri="{BB962C8B-B14F-4D97-AF65-F5344CB8AC3E}">
        <p14:creationId xmlns:p14="http://schemas.microsoft.com/office/powerpoint/2010/main" val="11754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2543987" y="2034043"/>
            <a:ext cx="9441064" cy="4726685"/>
            <a:chOff x="-369030" y="1184957"/>
            <a:chExt cx="9441064" cy="4726685"/>
          </a:xfrm>
        </p:grpSpPr>
        <p:grpSp>
          <p:nvGrpSpPr>
            <p:cNvPr id="9" name="Group 96" descr="White pyramid background."/>
            <p:cNvGrpSpPr/>
            <p:nvPr/>
          </p:nvGrpSpPr>
          <p:grpSpPr>
            <a:xfrm>
              <a:off x="3238000" y="4162160"/>
              <a:ext cx="5834034" cy="1749482"/>
              <a:chOff x="3251472" y="1828800"/>
              <a:chExt cx="2641058" cy="1077913"/>
            </a:xfrm>
            <a:solidFill>
              <a:schemeClr val="bg1"/>
            </a:solidFill>
          </p:grpSpPr>
          <p:sp>
            <p:nvSpPr>
              <p:cNvPr id="10" name="Freeform 20"/>
              <p:cNvSpPr>
                <a:spLocks/>
              </p:cNvSpPr>
              <p:nvPr/>
            </p:nvSpPr>
            <p:spPr bwMode="auto">
              <a:xfrm>
                <a:off x="4572001" y="1828800"/>
                <a:ext cx="1320529" cy="1076325"/>
              </a:xfrm>
              <a:custGeom>
                <a:avLst/>
                <a:gdLst/>
                <a:ahLst/>
                <a:cxnLst>
                  <a:cxn ang="0">
                    <a:pos x="1317" y="0"/>
                  </a:cxn>
                  <a:cxn ang="0">
                    <a:pos x="0" y="591"/>
                  </a:cxn>
                  <a:cxn ang="0">
                    <a:pos x="0" y="1356"/>
                  </a:cxn>
                  <a:cxn ang="0">
                    <a:pos x="1666" y="610"/>
                  </a:cxn>
                  <a:cxn ang="0">
                    <a:pos x="1317" y="0"/>
                  </a:cxn>
                </a:cxnLst>
                <a:rect l="0" t="0" r="r" b="b"/>
                <a:pathLst>
                  <a:path w="1666" h="1356">
                    <a:moveTo>
                      <a:pt x="1317" y="0"/>
                    </a:moveTo>
                    <a:lnTo>
                      <a:pt x="0" y="591"/>
                    </a:lnTo>
                    <a:lnTo>
                      <a:pt x="0" y="1356"/>
                    </a:lnTo>
                    <a:lnTo>
                      <a:pt x="1666" y="610"/>
                    </a:lnTo>
                    <a:lnTo>
                      <a:pt x="1317" y="0"/>
                    </a:lnTo>
                    <a:close/>
                  </a:path>
                </a:pathLst>
              </a:custGeom>
              <a:grp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dirty="0">
                  <a:solidFill>
                    <a:srgbClr val="FFFFFF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11" name="Freeform 29"/>
              <p:cNvSpPr>
                <a:spLocks/>
              </p:cNvSpPr>
              <p:nvPr/>
            </p:nvSpPr>
            <p:spPr bwMode="auto">
              <a:xfrm>
                <a:off x="3251472" y="1828800"/>
                <a:ext cx="1322388" cy="1077913"/>
              </a:xfrm>
              <a:custGeom>
                <a:avLst/>
                <a:gdLst/>
                <a:ahLst/>
                <a:cxnLst>
                  <a:cxn ang="0">
                    <a:pos x="349" y="0"/>
                  </a:cxn>
                  <a:cxn ang="0">
                    <a:pos x="0" y="610"/>
                  </a:cxn>
                  <a:cxn ang="0">
                    <a:pos x="1666" y="1358"/>
                  </a:cxn>
                  <a:cxn ang="0">
                    <a:pos x="1666" y="1356"/>
                  </a:cxn>
                  <a:cxn ang="0">
                    <a:pos x="1666" y="591"/>
                  </a:cxn>
                  <a:cxn ang="0">
                    <a:pos x="1666" y="591"/>
                  </a:cxn>
                  <a:cxn ang="0">
                    <a:pos x="349" y="0"/>
                  </a:cxn>
                </a:cxnLst>
                <a:rect l="0" t="0" r="r" b="b"/>
                <a:pathLst>
                  <a:path w="1666" h="1358">
                    <a:moveTo>
                      <a:pt x="349" y="0"/>
                    </a:moveTo>
                    <a:lnTo>
                      <a:pt x="0" y="610"/>
                    </a:lnTo>
                    <a:lnTo>
                      <a:pt x="1666" y="1358"/>
                    </a:lnTo>
                    <a:lnTo>
                      <a:pt x="1666" y="1356"/>
                    </a:lnTo>
                    <a:lnTo>
                      <a:pt x="1666" y="591"/>
                    </a:lnTo>
                    <a:lnTo>
                      <a:pt x="1666" y="591"/>
                    </a:lnTo>
                    <a:lnTo>
                      <a:pt x="349" y="0"/>
                    </a:lnTo>
                    <a:close/>
                  </a:path>
                </a:pathLst>
              </a:custGeom>
              <a:grp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ts val="20"/>
                  </a:spcBef>
                </a:pPr>
                <a:endParaRPr lang="en-US" sz="1600" dirty="0">
                  <a:solidFill>
                    <a:srgbClr val="000000"/>
                  </a:solidFill>
                  <a:latin typeface="Arial Narrow" pitchFamily="112" charset="0"/>
                </a:endParaRPr>
              </a:p>
            </p:txBody>
          </p:sp>
        </p:grpSp>
        <p:grpSp>
          <p:nvGrpSpPr>
            <p:cNvPr id="12" name="Group 96" descr="Level 1 dark blue pyramid base."/>
            <p:cNvGrpSpPr/>
            <p:nvPr/>
          </p:nvGrpSpPr>
          <p:grpSpPr>
            <a:xfrm>
              <a:off x="3280833" y="3377623"/>
              <a:ext cx="5748368" cy="2468908"/>
              <a:chOff x="3251472" y="1362870"/>
              <a:chExt cx="2641058" cy="1543843"/>
            </a:xfrm>
          </p:grpSpPr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527426" y="1362870"/>
                <a:ext cx="2089150" cy="938213"/>
              </a:xfrm>
              <a:custGeom>
                <a:avLst/>
                <a:gdLst/>
                <a:ahLst/>
                <a:cxnLst>
                  <a:cxn ang="0">
                    <a:pos x="2634" y="591"/>
                  </a:cxn>
                  <a:cxn ang="0">
                    <a:pos x="1317" y="0"/>
                  </a:cxn>
                  <a:cxn ang="0">
                    <a:pos x="0" y="591"/>
                  </a:cxn>
                  <a:cxn ang="0">
                    <a:pos x="0" y="591"/>
                  </a:cxn>
                  <a:cxn ang="0">
                    <a:pos x="1317" y="1182"/>
                  </a:cxn>
                  <a:cxn ang="0">
                    <a:pos x="2634" y="591"/>
                  </a:cxn>
                  <a:cxn ang="0">
                    <a:pos x="2634" y="591"/>
                  </a:cxn>
                </a:cxnLst>
                <a:rect l="0" t="0" r="r" b="b"/>
                <a:pathLst>
                  <a:path w="2634" h="1182">
                    <a:moveTo>
                      <a:pt x="2634" y="591"/>
                    </a:moveTo>
                    <a:lnTo>
                      <a:pt x="1317" y="0"/>
                    </a:lnTo>
                    <a:lnTo>
                      <a:pt x="0" y="591"/>
                    </a:lnTo>
                    <a:lnTo>
                      <a:pt x="0" y="591"/>
                    </a:lnTo>
                    <a:lnTo>
                      <a:pt x="1317" y="1182"/>
                    </a:lnTo>
                    <a:lnTo>
                      <a:pt x="2634" y="591"/>
                    </a:lnTo>
                    <a:lnTo>
                      <a:pt x="2634" y="591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dirty="0">
                  <a:solidFill>
                    <a:srgbClr val="FFFFFF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14" name="Freeform 20"/>
              <p:cNvSpPr>
                <a:spLocks/>
              </p:cNvSpPr>
              <p:nvPr/>
            </p:nvSpPr>
            <p:spPr bwMode="auto">
              <a:xfrm>
                <a:off x="4572001" y="1828800"/>
                <a:ext cx="1320529" cy="1076325"/>
              </a:xfrm>
              <a:custGeom>
                <a:avLst/>
                <a:gdLst/>
                <a:ahLst/>
                <a:cxnLst>
                  <a:cxn ang="0">
                    <a:pos x="1317" y="0"/>
                  </a:cxn>
                  <a:cxn ang="0">
                    <a:pos x="0" y="591"/>
                  </a:cxn>
                  <a:cxn ang="0">
                    <a:pos x="0" y="1356"/>
                  </a:cxn>
                  <a:cxn ang="0">
                    <a:pos x="1666" y="610"/>
                  </a:cxn>
                  <a:cxn ang="0">
                    <a:pos x="1317" y="0"/>
                  </a:cxn>
                </a:cxnLst>
                <a:rect l="0" t="0" r="r" b="b"/>
                <a:pathLst>
                  <a:path w="1666" h="1356">
                    <a:moveTo>
                      <a:pt x="1317" y="0"/>
                    </a:moveTo>
                    <a:lnTo>
                      <a:pt x="0" y="591"/>
                    </a:lnTo>
                    <a:lnTo>
                      <a:pt x="0" y="1356"/>
                    </a:lnTo>
                    <a:lnTo>
                      <a:pt x="1666" y="610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rgbClr val="001A66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dirty="0">
                  <a:solidFill>
                    <a:srgbClr val="FFFFFF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15" name="Freeform 29"/>
              <p:cNvSpPr>
                <a:spLocks/>
              </p:cNvSpPr>
              <p:nvPr/>
            </p:nvSpPr>
            <p:spPr bwMode="auto">
              <a:xfrm>
                <a:off x="3251472" y="1828800"/>
                <a:ext cx="1322388" cy="1077913"/>
              </a:xfrm>
              <a:custGeom>
                <a:avLst/>
                <a:gdLst/>
                <a:ahLst/>
                <a:cxnLst>
                  <a:cxn ang="0">
                    <a:pos x="349" y="0"/>
                  </a:cxn>
                  <a:cxn ang="0">
                    <a:pos x="0" y="610"/>
                  </a:cxn>
                  <a:cxn ang="0">
                    <a:pos x="1666" y="1358"/>
                  </a:cxn>
                  <a:cxn ang="0">
                    <a:pos x="1666" y="1356"/>
                  </a:cxn>
                  <a:cxn ang="0">
                    <a:pos x="1666" y="591"/>
                  </a:cxn>
                  <a:cxn ang="0">
                    <a:pos x="1666" y="591"/>
                  </a:cxn>
                  <a:cxn ang="0">
                    <a:pos x="349" y="0"/>
                  </a:cxn>
                </a:cxnLst>
                <a:rect l="0" t="0" r="r" b="b"/>
                <a:pathLst>
                  <a:path w="1666" h="1358">
                    <a:moveTo>
                      <a:pt x="349" y="0"/>
                    </a:moveTo>
                    <a:lnTo>
                      <a:pt x="0" y="610"/>
                    </a:lnTo>
                    <a:lnTo>
                      <a:pt x="1666" y="1358"/>
                    </a:lnTo>
                    <a:lnTo>
                      <a:pt x="1666" y="1356"/>
                    </a:lnTo>
                    <a:lnTo>
                      <a:pt x="1666" y="591"/>
                    </a:lnTo>
                    <a:lnTo>
                      <a:pt x="1666" y="591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002A92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ts val="20"/>
                  </a:spcBef>
                </a:pPr>
                <a:endParaRPr lang="en-US" sz="1600" dirty="0">
                  <a:solidFill>
                    <a:srgbClr val="000000"/>
                  </a:solidFill>
                  <a:latin typeface="Arial Narrow" pitchFamily="112" charset="0"/>
                </a:endParaRPr>
              </a:p>
            </p:txBody>
          </p:sp>
        </p:grpSp>
        <p:grpSp>
          <p:nvGrpSpPr>
            <p:cNvPr id="16" name="Group 15" descr="Level 1 text box and connector line."/>
            <p:cNvGrpSpPr/>
            <p:nvPr/>
          </p:nvGrpSpPr>
          <p:grpSpPr>
            <a:xfrm>
              <a:off x="-369030" y="3854753"/>
              <a:ext cx="4738155" cy="586965"/>
              <a:chOff x="-1365451" y="4346196"/>
              <a:chExt cx="4738155" cy="5869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-1365451" y="4346196"/>
                <a:ext cx="4738155" cy="5632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2000" b="1" dirty="0">
                    <a:latin typeface="Arial Black" charset="0"/>
                    <a:ea typeface="Arial Black" charset="0"/>
                    <a:cs typeface="Arial Black" charset="0"/>
                  </a:rPr>
                  <a:t>Level 1</a:t>
                </a:r>
                <a:br>
                  <a:rPr lang="en-US" sz="2400" b="1" dirty="0">
                    <a:latin typeface="Arial Black" charset="0"/>
                    <a:ea typeface="Arial Black" charset="0"/>
                    <a:cs typeface="Arial Black" charset="0"/>
                  </a:rPr>
                </a:br>
                <a:r>
                  <a:rPr lang="en-US" sz="1600" dirty="0"/>
                  <a:t>Companies with very little experience of digital</a:t>
                </a:r>
                <a:endParaRPr lang="en-US" sz="11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-1322993" y="4919752"/>
                <a:ext cx="3527885" cy="13409"/>
              </a:xfrm>
              <a:prstGeom prst="straightConnector1">
                <a:avLst/>
              </a:prstGeom>
              <a:ln>
                <a:solidFill>
                  <a:srgbClr val="002A92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97" descr="Level 2 mid dark gray pyramid section."/>
            <p:cNvGrpSpPr/>
            <p:nvPr/>
          </p:nvGrpSpPr>
          <p:grpSpPr>
            <a:xfrm>
              <a:off x="3924952" y="2747541"/>
              <a:ext cx="4464192" cy="2042406"/>
              <a:chOff x="3546475" y="977106"/>
              <a:chExt cx="2051051" cy="1277145"/>
            </a:xfrm>
          </p:grpSpPr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3822701" y="977106"/>
                <a:ext cx="1498600" cy="671513"/>
              </a:xfrm>
              <a:custGeom>
                <a:avLst/>
                <a:gdLst/>
                <a:ahLst/>
                <a:cxnLst>
                  <a:cxn ang="0">
                    <a:pos x="1888" y="423"/>
                  </a:cxn>
                  <a:cxn ang="0">
                    <a:pos x="944" y="0"/>
                  </a:cxn>
                  <a:cxn ang="0">
                    <a:pos x="0" y="423"/>
                  </a:cxn>
                  <a:cxn ang="0">
                    <a:pos x="0" y="423"/>
                  </a:cxn>
                  <a:cxn ang="0">
                    <a:pos x="944" y="847"/>
                  </a:cxn>
                  <a:cxn ang="0">
                    <a:pos x="1888" y="423"/>
                  </a:cxn>
                  <a:cxn ang="0">
                    <a:pos x="1888" y="423"/>
                  </a:cxn>
                </a:cxnLst>
                <a:rect l="0" t="0" r="r" b="b"/>
                <a:pathLst>
                  <a:path w="1888" h="847">
                    <a:moveTo>
                      <a:pt x="1888" y="423"/>
                    </a:moveTo>
                    <a:lnTo>
                      <a:pt x="944" y="0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944" y="847"/>
                    </a:lnTo>
                    <a:lnTo>
                      <a:pt x="1888" y="423"/>
                    </a:lnTo>
                    <a:lnTo>
                      <a:pt x="1888" y="423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dirty="0">
                  <a:solidFill>
                    <a:srgbClr val="FFFFFF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4572001" y="1309688"/>
                <a:ext cx="1025525" cy="944563"/>
              </a:xfrm>
              <a:custGeom>
                <a:avLst/>
                <a:gdLst/>
                <a:ahLst/>
                <a:cxnLst>
                  <a:cxn ang="0">
                    <a:pos x="943" y="0"/>
                  </a:cxn>
                  <a:cxn ang="0">
                    <a:pos x="0" y="424"/>
                  </a:cxn>
                  <a:cxn ang="0">
                    <a:pos x="0" y="1189"/>
                  </a:cxn>
                  <a:cxn ang="0">
                    <a:pos x="1292" y="610"/>
                  </a:cxn>
                  <a:cxn ang="0">
                    <a:pos x="943" y="0"/>
                  </a:cxn>
                </a:cxnLst>
                <a:rect l="0" t="0" r="r" b="b"/>
                <a:pathLst>
                  <a:path w="1292" h="1189">
                    <a:moveTo>
                      <a:pt x="943" y="0"/>
                    </a:moveTo>
                    <a:lnTo>
                      <a:pt x="0" y="424"/>
                    </a:lnTo>
                    <a:lnTo>
                      <a:pt x="0" y="1189"/>
                    </a:lnTo>
                    <a:lnTo>
                      <a:pt x="1292" y="610"/>
                    </a:lnTo>
                    <a:lnTo>
                      <a:pt x="943" y="0"/>
                    </a:lnTo>
                    <a:close/>
                  </a:path>
                </a:pathLst>
              </a:custGeom>
              <a:solidFill>
                <a:srgbClr val="005492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dirty="0">
                  <a:solidFill>
                    <a:srgbClr val="FFFFFF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22" name="Freeform 32"/>
              <p:cNvSpPr>
                <a:spLocks/>
              </p:cNvSpPr>
              <p:nvPr/>
            </p:nvSpPr>
            <p:spPr bwMode="auto">
              <a:xfrm>
                <a:off x="3546475" y="1309688"/>
                <a:ext cx="1025525" cy="944563"/>
              </a:xfrm>
              <a:custGeom>
                <a:avLst/>
                <a:gdLst/>
                <a:ahLst/>
                <a:cxnLst>
                  <a:cxn ang="0">
                    <a:pos x="349" y="0"/>
                  </a:cxn>
                  <a:cxn ang="0">
                    <a:pos x="0" y="610"/>
                  </a:cxn>
                  <a:cxn ang="0">
                    <a:pos x="1292" y="1189"/>
                  </a:cxn>
                  <a:cxn ang="0">
                    <a:pos x="1292" y="1189"/>
                  </a:cxn>
                  <a:cxn ang="0">
                    <a:pos x="1292" y="424"/>
                  </a:cxn>
                  <a:cxn ang="0">
                    <a:pos x="1292" y="424"/>
                  </a:cxn>
                  <a:cxn ang="0">
                    <a:pos x="349" y="0"/>
                  </a:cxn>
                </a:cxnLst>
                <a:rect l="0" t="0" r="r" b="b"/>
                <a:pathLst>
                  <a:path w="1292" h="1189">
                    <a:moveTo>
                      <a:pt x="349" y="0"/>
                    </a:moveTo>
                    <a:lnTo>
                      <a:pt x="0" y="610"/>
                    </a:lnTo>
                    <a:lnTo>
                      <a:pt x="1292" y="1189"/>
                    </a:lnTo>
                    <a:lnTo>
                      <a:pt x="1292" y="1189"/>
                    </a:lnTo>
                    <a:lnTo>
                      <a:pt x="1292" y="424"/>
                    </a:lnTo>
                    <a:lnTo>
                      <a:pt x="1292" y="424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0070C0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ts val="20"/>
                  </a:spcBef>
                </a:pPr>
                <a:endParaRPr lang="en-US" sz="1600" dirty="0">
                  <a:solidFill>
                    <a:srgbClr val="000000"/>
                  </a:solidFill>
                  <a:latin typeface="Arial Narrow" pitchFamily="112" charset="0"/>
                </a:endParaRPr>
              </a:p>
            </p:txBody>
          </p:sp>
        </p:grpSp>
        <p:grpSp>
          <p:nvGrpSpPr>
            <p:cNvPr id="23" name="Group 22" descr="Level 2 text box and connector line."/>
            <p:cNvGrpSpPr/>
            <p:nvPr/>
          </p:nvGrpSpPr>
          <p:grpSpPr>
            <a:xfrm>
              <a:off x="-159469" y="2708267"/>
              <a:ext cx="5209624" cy="887564"/>
              <a:chOff x="-1155890" y="3199710"/>
              <a:chExt cx="5209624" cy="88756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-1155890" y="3199710"/>
                <a:ext cx="5209624" cy="86177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rial Black" charset="0"/>
                    <a:ea typeface="Arial Black" charset="0"/>
                    <a:cs typeface="Arial Black" charset="0"/>
                  </a:rPr>
                  <a:t>Level 2</a:t>
                </a:r>
                <a:br>
                  <a:rPr lang="en-US" sz="2800" b="1" dirty="0">
                    <a:latin typeface="Arial Black" charset="0"/>
                    <a:ea typeface="Arial Black" charset="0"/>
                    <a:cs typeface="Arial Black" charset="0"/>
                  </a:rPr>
                </a:br>
                <a:r>
                  <a:rPr lang="en-US" sz="1600" dirty="0"/>
                  <a:t>Companies that have already confronted the subject of</a:t>
                </a:r>
                <a:endParaRPr lang="en-US" sz="1400" dirty="0"/>
              </a:p>
              <a:p>
                <a:r>
                  <a:rPr lang="en-US" sz="1400" dirty="0"/>
                  <a:t>digital</a:t>
                </a:r>
                <a:endParaRPr lang="en-US" sz="105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>
                <a:off x="-1016415" y="4087274"/>
                <a:ext cx="3857008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5172298" y="2130632"/>
              <a:ext cx="1969495" cy="649912"/>
            </a:xfrm>
            <a:custGeom>
              <a:avLst/>
              <a:gdLst/>
              <a:ahLst/>
              <a:cxnLst>
                <a:cxn ang="0">
                  <a:pos x="1142" y="255"/>
                </a:cxn>
                <a:cxn ang="0">
                  <a:pos x="571" y="0"/>
                </a:cxn>
                <a:cxn ang="0">
                  <a:pos x="0" y="255"/>
                </a:cxn>
                <a:cxn ang="0">
                  <a:pos x="0" y="255"/>
                </a:cxn>
                <a:cxn ang="0">
                  <a:pos x="571" y="511"/>
                </a:cxn>
                <a:cxn ang="0">
                  <a:pos x="1142" y="255"/>
                </a:cxn>
                <a:cxn ang="0">
                  <a:pos x="1142" y="255"/>
                </a:cxn>
              </a:cxnLst>
              <a:rect l="0" t="0" r="r" b="b"/>
              <a:pathLst>
                <a:path w="1142" h="511">
                  <a:moveTo>
                    <a:pt x="1142" y="255"/>
                  </a:moveTo>
                  <a:lnTo>
                    <a:pt x="571" y="0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571" y="511"/>
                  </a:lnTo>
                  <a:lnTo>
                    <a:pt x="1142" y="255"/>
                  </a:lnTo>
                  <a:lnTo>
                    <a:pt x="1142" y="255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grpSp>
          <p:nvGrpSpPr>
            <p:cNvPr id="30" name="Group 29" descr="Level 3 text box and connector line."/>
            <p:cNvGrpSpPr/>
            <p:nvPr/>
          </p:nvGrpSpPr>
          <p:grpSpPr>
            <a:xfrm>
              <a:off x="1180009" y="1376857"/>
              <a:ext cx="3870146" cy="589392"/>
              <a:chOff x="183588" y="1868300"/>
              <a:chExt cx="3870146" cy="58939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83588" y="1868300"/>
                <a:ext cx="3287809" cy="5893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2000" b="1" dirty="0">
                    <a:latin typeface="Arial Black" charset="0"/>
                    <a:ea typeface="Arial Black" charset="0"/>
                    <a:cs typeface="Arial Black" charset="0"/>
                  </a:rPr>
                  <a:t>Level 3</a:t>
                </a:r>
                <a:br>
                  <a:rPr lang="en-US" sz="2000" b="1" dirty="0">
                    <a:latin typeface="Arial Black" charset="0"/>
                    <a:ea typeface="Arial Black" charset="0"/>
                    <a:cs typeface="Arial Black" charset="0"/>
                  </a:rPr>
                </a:br>
                <a:r>
                  <a:rPr lang="en-US" sz="1600" dirty="0"/>
                  <a:t>This is the fully digital company</a:t>
                </a:r>
                <a:r>
                  <a:rPr lang="en-US" dirty="0"/>
                  <a:t>.</a:t>
                </a:r>
                <a:endParaRPr lang="en-US" sz="12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229100" y="2457692"/>
                <a:ext cx="3824634" cy="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99" descr="Top of pyramid."/>
            <p:cNvGrpSpPr/>
            <p:nvPr/>
          </p:nvGrpSpPr>
          <p:grpSpPr>
            <a:xfrm>
              <a:off x="4571083" y="1184957"/>
              <a:ext cx="3171335" cy="2559887"/>
              <a:chOff x="3843338" y="-1"/>
              <a:chExt cx="1457056" cy="1600735"/>
            </a:xfrm>
          </p:grpSpPr>
          <p:sp>
            <p:nvSpPr>
              <p:cNvPr id="37" name="Freeform 21"/>
              <p:cNvSpPr>
                <a:spLocks/>
              </p:cNvSpPr>
              <p:nvPr/>
            </p:nvSpPr>
            <p:spPr bwMode="auto">
              <a:xfrm>
                <a:off x="4572000" y="-1"/>
                <a:ext cx="728394" cy="16007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197"/>
                  </a:cxn>
                  <a:cxn ang="0">
                    <a:pos x="545" y="953"/>
                  </a:cxn>
                  <a:cxn ang="0">
                    <a:pos x="0" y="0"/>
                  </a:cxn>
                </a:cxnLst>
                <a:rect l="0" t="0" r="r" b="b"/>
                <a:pathLst>
                  <a:path w="545" h="1197">
                    <a:moveTo>
                      <a:pt x="0" y="0"/>
                    </a:moveTo>
                    <a:lnTo>
                      <a:pt x="0" y="1197"/>
                    </a:lnTo>
                    <a:lnTo>
                      <a:pt x="545" y="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A6B5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600" dirty="0">
                  <a:solidFill>
                    <a:srgbClr val="FFFFFF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3843338" y="-1"/>
                <a:ext cx="728662" cy="1600735"/>
              </a:xfrm>
              <a:custGeom>
                <a:avLst/>
                <a:gdLst/>
                <a:ahLst/>
                <a:cxnLst>
                  <a:cxn ang="0">
                    <a:pos x="0" y="953"/>
                  </a:cxn>
                  <a:cxn ang="0">
                    <a:pos x="544" y="1197"/>
                  </a:cxn>
                  <a:cxn ang="0">
                    <a:pos x="544" y="1197"/>
                  </a:cxn>
                  <a:cxn ang="0">
                    <a:pos x="544" y="0"/>
                  </a:cxn>
                  <a:cxn ang="0">
                    <a:pos x="0" y="953"/>
                  </a:cxn>
                </a:cxnLst>
                <a:rect l="0" t="0" r="r" b="b"/>
                <a:pathLst>
                  <a:path w="544" h="1197">
                    <a:moveTo>
                      <a:pt x="0" y="953"/>
                    </a:moveTo>
                    <a:lnTo>
                      <a:pt x="544" y="1197"/>
                    </a:lnTo>
                    <a:lnTo>
                      <a:pt x="544" y="1197"/>
                    </a:lnTo>
                    <a:lnTo>
                      <a:pt x="544" y="0"/>
                    </a:lnTo>
                    <a:lnTo>
                      <a:pt x="0" y="953"/>
                    </a:lnTo>
                    <a:close/>
                  </a:path>
                </a:pathLst>
              </a:custGeom>
              <a:solidFill>
                <a:srgbClr val="75D8E9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ts val="20"/>
                  </a:spcBef>
                </a:pPr>
                <a:endParaRPr lang="en-US" sz="1600" dirty="0">
                  <a:solidFill>
                    <a:srgbClr val="000000"/>
                  </a:solidFill>
                  <a:latin typeface="Arial Narrow" pitchFamily="112" charset="0"/>
                </a:endParaRPr>
              </a:p>
            </p:txBody>
          </p:sp>
        </p:grpSp>
        <p:sp>
          <p:nvSpPr>
            <p:cNvPr id="39" name="Left Arrow 38" descr="White up arrow on pyramid."/>
            <p:cNvSpPr/>
            <p:nvPr/>
          </p:nvSpPr>
          <p:spPr>
            <a:xfrm rot="5400000">
              <a:off x="4324199" y="3297992"/>
              <a:ext cx="3674080" cy="667210"/>
            </a:xfrm>
            <a:prstGeom prst="leftArrow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89738" y="273061"/>
            <a:ext cx="5701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Digitally Advanced Is the Company?</a:t>
            </a:r>
          </a:p>
        </p:txBody>
      </p:sp>
      <p:sp>
        <p:nvSpPr>
          <p:cNvPr id="50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r>
              <a:rPr lang="fa-IR" dirty="0"/>
              <a:t>10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486524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139" y="385762"/>
            <a:ext cx="7153275" cy="608647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286000" y="796834"/>
            <a:ext cx="1619793" cy="75764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67200" y="796834"/>
            <a:ext cx="1619793" cy="757646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34332" y="796834"/>
            <a:ext cx="1619793" cy="757646"/>
          </a:xfrm>
          <a:prstGeom prst="ellipse">
            <a:avLst/>
          </a:prstGeom>
          <a:solidFill>
            <a:srgbClr val="00206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r>
              <a:rPr lang="fa-IR" dirty="0"/>
              <a:t>11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095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9205" y="316858"/>
            <a:ext cx="889547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Establishing a New Digital Business Unit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first step is always the most difficult, and this is certainly the case when establishing the first digital business unit in a traditional company.</a:t>
            </a:r>
          </a:p>
          <a:p>
            <a:pPr algn="justLow" rt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Low" rtl="1">
              <a:buFont typeface="Arial" panose="020B0604020202020204" pitchFamily="34" charset="0"/>
              <a:buChar char="•"/>
            </a:pPr>
            <a:r>
              <a:rPr lang="fa-IR" sz="2400" dirty="0">
                <a:cs typeface="B Zar" panose="00000400000000000000" pitchFamily="2" charset="-78"/>
              </a:rPr>
              <a:t>ساختار سازمانی باید به طور خاص به محصولاتی که تیم های ثابت مسئولیت خودمختاری دارند، اختصاص داده شود</a:t>
            </a:r>
            <a:r>
              <a:rPr lang="en-US" sz="2400" dirty="0">
                <a:cs typeface="B Zar" panose="00000400000000000000" pitchFamily="2" charset="-78"/>
              </a:rPr>
              <a:t>.</a:t>
            </a:r>
          </a:p>
          <a:p>
            <a:pPr marL="285750" indent="-285750" algn="justLow" rtl="1">
              <a:buFont typeface="Arial" panose="020B0604020202020204" pitchFamily="34" charset="0"/>
              <a:buChar char="•"/>
            </a:pPr>
            <a:r>
              <a:rPr lang="fa-IR" sz="2400" dirty="0">
                <a:cs typeface="B Zar" panose="00000400000000000000" pitchFamily="2" charset="-78"/>
              </a:rPr>
              <a:t>صاحبان محصول و تیم های آنها باید با فناوری اطلاعات با هم همکاری کنند</a:t>
            </a:r>
            <a:r>
              <a:rPr lang="en-US" sz="2400" dirty="0">
                <a:cs typeface="B Zar" panose="00000400000000000000" pitchFamily="2" charset="-78"/>
              </a:rPr>
              <a:t>. </a:t>
            </a:r>
          </a:p>
          <a:p>
            <a:pPr marL="285750" indent="-285750" algn="justLow" rtl="1">
              <a:buFont typeface="Arial" panose="020B0604020202020204" pitchFamily="34" charset="0"/>
              <a:buChar char="•"/>
            </a:pPr>
            <a:r>
              <a:rPr lang="fa-IR" sz="2400" dirty="0">
                <a:cs typeface="B Zar" panose="00000400000000000000" pitchFamily="2" charset="-78"/>
              </a:rPr>
              <a:t>مدیران باید بیشتر به عنوان مربیان و هماهنگ کننده ها به عنوان بخشی از یک استراتژی جامع، و انتقال مسئولیت به تیم های خود را بیشتر ببینند</a:t>
            </a:r>
            <a:r>
              <a:rPr lang="en-US" sz="2400" dirty="0">
                <a:cs typeface="B Zar" panose="00000400000000000000" pitchFamily="2" charset="-78"/>
              </a:rPr>
              <a:t>. </a:t>
            </a:r>
          </a:p>
          <a:p>
            <a:pPr marL="285750" indent="-285750" algn="justLow" rtl="1">
              <a:buFont typeface="Arial" panose="020B0604020202020204" pitchFamily="34" charset="0"/>
              <a:buChar char="•"/>
            </a:pPr>
            <a:r>
              <a:rPr lang="fa-IR" sz="2400" dirty="0">
                <a:cs typeface="B Zar" panose="00000400000000000000" pitchFamily="2" charset="-78"/>
              </a:rPr>
              <a:t>همانطور که در ابتدای راه اندازی، بودجه ها برای اولین بار برای محصولاتی که حداقل امکانات لازم </a:t>
            </a:r>
            <a:endParaRPr lang="en-US" sz="3200" dirty="0">
              <a:latin typeface="Arial" panose="020B0604020202020204" pitchFamily="34" charset="0"/>
              <a:cs typeface="B Zar" panose="00000400000000000000" pitchFamily="2" charset="-78"/>
            </a:endParaRP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r>
              <a:rPr lang="fa-IR" dirty="0"/>
              <a:t>12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783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3156" y="0"/>
            <a:ext cx="5689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a Digital Competence Center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2046" y="445028"/>
            <a:ext cx="7800975" cy="6296025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r>
              <a:rPr lang="fa-IR" dirty="0"/>
              <a:t>13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17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3156" y="0"/>
            <a:ext cx="7669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Assigning a Mandate and Building Digital Talent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5137" y="785222"/>
            <a:ext cx="843123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Low" rtl="1">
              <a:buFont typeface="Arial" panose="020B0604020202020204" pitchFamily="34" charset="0"/>
              <a:buChar char="•"/>
            </a:pPr>
            <a:r>
              <a:rPr lang="fa-IR" sz="2400" dirty="0">
                <a:cs typeface="B Zar" panose="00000400000000000000" pitchFamily="2" charset="-78"/>
              </a:rPr>
              <a:t>مرکز صلاحیت دیجیتال به عنوان نیروی محرکه دیجیتالی سازی و به عنوان یک ارائه دهنده خدمات به واحدهای تجاری می تواند با حدود 15 کارمند کار کند</a:t>
            </a:r>
            <a:r>
              <a:rPr lang="en-US" sz="2400" dirty="0">
                <a:cs typeface="B Zar" panose="00000400000000000000" pitchFamily="2" charset="-78"/>
              </a:rPr>
              <a:t>.</a:t>
            </a:r>
            <a:r>
              <a:rPr lang="fa-IR" sz="2400" dirty="0">
                <a:cs typeface="B Zar" panose="00000400000000000000" pitchFamily="2" charset="-78"/>
              </a:rPr>
              <a:t> این تعداد شامل یک مدیر، شاید دو کارمند برای دفتر تحکیم دیجیتال مرکزی، و یک نفر برای هر</a:t>
            </a:r>
            <a:r>
              <a:rPr lang="en-US" sz="2400" dirty="0">
                <a:cs typeface="B Zar" panose="00000400000000000000" pitchFamily="2" charset="-78"/>
              </a:rPr>
              <a:t> HR </a:t>
            </a:r>
            <a:r>
              <a:rPr lang="fa-IR" sz="2400" dirty="0">
                <a:cs typeface="B Zar" panose="00000400000000000000" pitchFamily="2" charset="-78"/>
              </a:rPr>
              <a:t>و واحد های شرکت کننده است</a:t>
            </a:r>
            <a:r>
              <a:rPr lang="en-US" sz="2400" dirty="0">
                <a:cs typeface="B Zar" panose="00000400000000000000" pitchFamily="2" charset="-78"/>
              </a:rPr>
              <a:t>.</a:t>
            </a:r>
            <a:r>
              <a:rPr lang="fa-IR" sz="2400" dirty="0">
                <a:cs typeface="B Zar" panose="00000400000000000000" pitchFamily="2" charset="-78"/>
              </a:rPr>
              <a:t> آزمايشگاه تخصص ديجيتال بايد با حدود 10 کارشناس که با روش ها و تحليل هاي چابک آشنا هستند، کار کند</a:t>
            </a:r>
            <a:r>
              <a:rPr lang="en-US" sz="2400" dirty="0">
                <a:cs typeface="B Zar" panose="00000400000000000000" pitchFamily="2" charset="-78"/>
              </a:rPr>
              <a:t>. </a:t>
            </a:r>
            <a:endParaRPr lang="fa-IR" sz="2400" dirty="0">
              <a:cs typeface="B Zar" panose="00000400000000000000" pitchFamily="2" charset="-78"/>
            </a:endParaRPr>
          </a:p>
          <a:p>
            <a:pPr algn="justLow" rtl="1"/>
            <a:endParaRPr lang="fa-IR" sz="2400" dirty="0">
              <a:cs typeface="B Zar" panose="00000400000000000000" pitchFamily="2" charset="-78"/>
            </a:endParaRPr>
          </a:p>
          <a:p>
            <a:pPr marL="342900" indent="-342900" algn="justLow" rtl="1">
              <a:buFont typeface="Arial" panose="020B0604020202020204" pitchFamily="34" charset="0"/>
              <a:buChar char="•"/>
            </a:pPr>
            <a:r>
              <a:rPr lang="fa-IR" sz="2400" dirty="0">
                <a:cs typeface="B Zar" panose="00000400000000000000" pitchFamily="2" charset="-78"/>
              </a:rPr>
              <a:t>بسته به اندازه شرکت و سطح دیجیتال سازی آن، ممکن است نیاز به منابع اضافی برای کار سیستم برای رایانه های رومیزی، دستگاه های تلفن همراه و سرورها باشد. </a:t>
            </a:r>
          </a:p>
          <a:p>
            <a:pPr marL="342900" indent="-342900" algn="justLow" rtl="1">
              <a:buFont typeface="Arial" panose="020B0604020202020204" pitchFamily="34" charset="0"/>
              <a:buChar char="•"/>
            </a:pPr>
            <a:endParaRPr lang="fa-IR" sz="2400" dirty="0">
              <a:cs typeface="B Zar" panose="00000400000000000000" pitchFamily="2" charset="-78"/>
            </a:endParaRPr>
          </a:p>
          <a:p>
            <a:pPr marL="342900" indent="-342900" algn="justLow" rtl="1">
              <a:buFont typeface="Arial" panose="020B0604020202020204" pitchFamily="34" charset="0"/>
              <a:buChar char="•"/>
            </a:pPr>
            <a:r>
              <a:rPr lang="fa-IR" sz="2400" dirty="0">
                <a:cs typeface="B Zar" panose="00000400000000000000" pitchFamily="2" charset="-78"/>
              </a:rPr>
              <a:t>اصطلاح "بومیان دیجیتال" لزوما فقط برای افراد اعمال نمی شود، بلکه می تواند به شرکت هایی که دیجیتال متولد شده نیز اشاره کند. گوگل و آمازون بهترین نمونه ها هستند، اما بسیاری از آنها مانند </a:t>
            </a:r>
            <a:r>
              <a:rPr lang="en-US" sz="2400" dirty="0">
                <a:cs typeface="B Zar" panose="00000400000000000000" pitchFamily="2" charset="-78"/>
              </a:rPr>
              <a:t>Spotify </a:t>
            </a:r>
            <a:r>
              <a:rPr lang="fa-IR" sz="2400" dirty="0">
                <a:cs typeface="B Zar" panose="00000400000000000000" pitchFamily="2" charset="-78"/>
              </a:rPr>
              <a:t>وجود دارند که از مرحله شروع فعالیت دوران زیادی را پشت سر گذاشته اند. 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r>
              <a:rPr lang="fa-IR" dirty="0"/>
              <a:t>14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4235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65129" cy="6857999"/>
          </a:xfrm>
        </p:spPr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Thank You for </a:t>
            </a:r>
            <a:br>
              <a:rPr lang="en-US" dirty="0"/>
            </a:br>
            <a:r>
              <a:rPr lang="en-US" dirty="0"/>
              <a:t>your patient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806" y="2281902"/>
            <a:ext cx="5255559" cy="4211663"/>
          </a:xfrm>
          <a:prstGeom prst="roundRect">
            <a:avLst>
              <a:gd name="adj" fmla="val 11534"/>
            </a:avLst>
          </a:prstGeom>
          <a:gradFill>
            <a:gsLst>
              <a:gs pos="100000">
                <a:schemeClr val="tx1">
                  <a:lumMod val="95000"/>
                  <a:lumOff val="5000"/>
                  <a:alpha val="12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How? Decisive, Holistic, and Rapid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page  199  -  209</a:t>
            </a:r>
            <a:r>
              <a:rPr lang="fa-I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ZA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79" y="5679891"/>
            <a:ext cx="4000500" cy="690752"/>
          </a:xfrm>
        </p:spPr>
        <p:txBody>
          <a:bodyPr/>
          <a:lstStyle/>
          <a:p>
            <a:r>
              <a:rPr lang="en-ZA" dirty="0"/>
              <a:t>Kaveh Faraji</a:t>
            </a:r>
          </a:p>
          <a:p>
            <a:r>
              <a:rPr lang="en-ZA" dirty="0"/>
              <a:t>Professor: </a:t>
            </a:r>
            <a:r>
              <a:rPr lang="en-ZA" dirty="0" err="1"/>
              <a:t>Dr.</a:t>
            </a:r>
            <a:r>
              <a:rPr lang="en-ZA" dirty="0"/>
              <a:t> Mona Jami Pour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847110" cy="31468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Critical Processes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52449" y="3934724"/>
            <a:ext cx="4000500" cy="997905"/>
          </a:xfrm>
        </p:spPr>
        <p:txBody>
          <a:bodyPr/>
          <a:lstStyle/>
          <a:p>
            <a:pPr algn="r" rtl="1"/>
            <a:r>
              <a:rPr lang="fa-IR" sz="2400" b="1" dirty="0">
                <a:cs typeface="B Zar" panose="00000400000000000000" pitchFamily="2" charset="-78"/>
              </a:rPr>
              <a:t>بهینه سازی فرآیندهای حیاتی</a:t>
            </a:r>
            <a:endParaRPr lang="en-US" sz="2400" dirty="0">
              <a:cs typeface="B Zar" panose="00000400000000000000" pitchFamily="2" charset="-78"/>
            </a:endParaRPr>
          </a:p>
          <a:p>
            <a:pPr algn="r" rtl="1"/>
            <a:endParaRPr lang="en-US" sz="24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Zar" panose="00000400000000000000" pitchFamily="2" charset="-78"/>
              </a:rPr>
              <a:t>شرکت های الکترونیک موفق فرآیند هایی که مشتری را مورد هدف قرار می دهد را اولویت بندی میکنند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ZA" sz="2400" dirty="0">
              <a:cs typeface="B Zar" panose="00000400000000000000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1838548"/>
            <a:ext cx="5472000" cy="3600000"/>
          </a:xfrm>
        </p:spPr>
        <p:txBody>
          <a:bodyPr/>
          <a:lstStyle/>
          <a:p>
            <a:pPr algn="r" rtl="1"/>
            <a:r>
              <a:rPr lang="fa-IR" sz="2400" dirty="0">
                <a:cs typeface="B Zar" panose="00000400000000000000" pitchFamily="2" charset="-78"/>
              </a:rPr>
              <a:t>در دیجیتالی شدن و تغییر ساختار، شرکت ها باید بر روی سفر مشتری و نقاط لمس آنها تمرکز کنند، ایده ای که توسط خرده فروشان آنلاین موفق ایجاد شده است. </a:t>
            </a:r>
          </a:p>
          <a:p>
            <a:pPr algn="r" rtl="1"/>
            <a:endParaRPr lang="fa-IR" sz="2400" dirty="0">
              <a:cs typeface="B Zar" panose="00000400000000000000" pitchFamily="2" charset="-78"/>
            </a:endParaRPr>
          </a:p>
          <a:p>
            <a:r>
              <a:rPr lang="en-US" sz="2400" dirty="0"/>
              <a:t>The customer experience is at the heart of the process</a:t>
            </a:r>
            <a:r>
              <a:rPr lang="en-US" dirty="0"/>
              <a:t>.</a:t>
            </a:r>
            <a:endParaRPr lang="en-ZA" sz="2400" dirty="0">
              <a:cs typeface="B Zar" panose="00000400000000000000" pitchFamily="2" charset="-78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27" y="1593083"/>
            <a:ext cx="5236929" cy="4322922"/>
          </a:xfrm>
        </p:spPr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9" y="4415782"/>
            <a:ext cx="3552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grpSp>
        <p:nvGrpSpPr>
          <p:cNvPr id="14" name="Group 13"/>
          <p:cNvGrpSpPr/>
          <p:nvPr/>
        </p:nvGrpSpPr>
        <p:grpSpPr>
          <a:xfrm>
            <a:off x="534957" y="535577"/>
            <a:ext cx="10764413" cy="5600747"/>
            <a:chOff x="534957" y="535577"/>
            <a:chExt cx="10764413" cy="56007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957" y="535577"/>
              <a:ext cx="10764413" cy="5600747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867989" y="2274609"/>
              <a:ext cx="7613305" cy="1047274"/>
              <a:chOff x="1867989" y="2274609"/>
              <a:chExt cx="7613305" cy="104727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867989" y="2389499"/>
                <a:ext cx="940525" cy="932384"/>
              </a:xfrm>
              <a:prstGeom prst="ellipse">
                <a:avLst/>
              </a:prstGeom>
              <a:solidFill>
                <a:schemeClr val="accent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525633" y="2274609"/>
                <a:ext cx="940525" cy="93238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197345" y="2389498"/>
                <a:ext cx="940525" cy="932384"/>
              </a:xfrm>
              <a:prstGeom prst="ellipse">
                <a:avLst/>
              </a:prstGeom>
              <a:solidFill>
                <a:schemeClr val="accent3">
                  <a:lumMod val="75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869057" y="2274609"/>
                <a:ext cx="940525" cy="932384"/>
              </a:xfrm>
              <a:prstGeom prst="ellipse">
                <a:avLst/>
              </a:prstGeom>
              <a:solidFill>
                <a:srgbClr val="FFFF00">
                  <a:alpha val="5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540769" y="2387099"/>
                <a:ext cx="940525" cy="932384"/>
              </a:xfrm>
              <a:prstGeom prst="ellipse">
                <a:avLst/>
              </a:prstGeom>
              <a:solidFill>
                <a:srgbClr val="0070C0">
                  <a:alpha val="5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017062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Critical Processes</a:t>
            </a:r>
            <a:endParaRPr lang="en-ZA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 dirty="0">
                <a:latin typeface="Arial Narrow" panose="020B0606020202030204" pitchFamily="34" charset="0"/>
              </a:rPr>
              <a:t>For some customers, simply not having the right information is a pain</a:t>
            </a:r>
            <a:r>
              <a:rPr lang="fa-IR" sz="2400" dirty="0">
                <a:latin typeface="Arial Narrow" panose="020B0606020202030204" pitchFamily="34" charset="0"/>
              </a:rPr>
              <a:t> </a:t>
            </a:r>
            <a:r>
              <a:rPr lang="en-US" sz="2400" dirty="0">
                <a:latin typeface="Arial Narrow" panose="020B0606020202030204" pitchFamily="34" charset="0"/>
              </a:rPr>
              <a:t>point.</a:t>
            </a:r>
            <a:endParaRPr lang="en-ZA" sz="2400" dirty="0">
              <a:latin typeface="Arial Narrow" panose="020B0606020202030204" pitchFamily="34" charset="0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r>
              <a:rPr lang="en-US" sz="2400" dirty="0">
                <a:latin typeface="Arial Narrow" panose="020B0606020202030204" pitchFamily="34" charset="0"/>
              </a:rPr>
              <a:t>Maersk, the world’s biggest container shipping group, developed an</a:t>
            </a:r>
            <a:r>
              <a:rPr lang="fa-IR" sz="2400" dirty="0">
                <a:latin typeface="Arial Narrow" panose="020B0606020202030204" pitchFamily="34" charset="0"/>
              </a:rPr>
              <a:t> </a:t>
            </a:r>
            <a:r>
              <a:rPr lang="en-US" sz="2400" dirty="0">
                <a:latin typeface="Arial Narrow" panose="020B0606020202030204" pitchFamily="34" charset="0"/>
              </a:rPr>
              <a:t>app for its customers that allows them to track their containers in real time.</a:t>
            </a:r>
            <a:endParaRPr lang="en-ZA" sz="3200" dirty="0">
              <a:latin typeface="Arial Narrow" panose="020B0606020202030204" pitchFamily="34" charset="0"/>
              <a:cs typeface="B Zar" panose="000004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7" y="4321027"/>
            <a:ext cx="2921986" cy="653871"/>
          </a:xfrm>
          <a:prstGeom prst="rect">
            <a:avLst/>
          </a:prstGeom>
        </p:spPr>
      </p:pic>
      <p:sp>
        <p:nvSpPr>
          <p:cNvPr id="5" name="Hexagon 4"/>
          <p:cNvSpPr/>
          <p:nvPr/>
        </p:nvSpPr>
        <p:spPr>
          <a:xfrm>
            <a:off x="5598943" y="235415"/>
            <a:ext cx="3770142" cy="311357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5598943" y="3545579"/>
            <a:ext cx="3770142" cy="311357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 descr="Hollow accent block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2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 descr="Solid accent block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Hexagon 14"/>
          <p:cNvSpPr/>
          <p:nvPr/>
        </p:nvSpPr>
        <p:spPr>
          <a:xfrm>
            <a:off x="8761772" y="2053883"/>
            <a:ext cx="3237969" cy="2690303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dirty="0">
                <a:cs typeface="B Zar" panose="00000400000000000000" pitchFamily="2" charset="-78"/>
              </a:rPr>
              <a:t>یادگیری با مشتری</a:t>
            </a:r>
            <a:endParaRPr lang="en-ZA" dirty="0">
              <a:cs typeface="B Zar" panose="00000400000000000000" pitchFamily="2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algn="r" rtl="1"/>
            <a:r>
              <a:rPr lang="fa-IR" sz="2400" dirty="0">
                <a:cs typeface="B Zar" panose="00000400000000000000" pitchFamily="2" charset="-78"/>
              </a:rPr>
              <a:t>با وجود که دیجیتالی شدن سرویس ها و محصولاتی را ارائه کردند که تا به امروز وجود نداشته اما هیچ راهی برای دانستن آنچه مشتریان واقعا قدردان هستند و آنچه که آنها استفاده نمی کنند وجود ندارد. </a:t>
            </a:r>
            <a:endParaRPr lang="en-ZA" sz="2400" dirty="0">
              <a:cs typeface="B Zar" panose="00000400000000000000" pitchFamily="2" charset="-78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r>
              <a:rPr lang="en-US" sz="2400" dirty="0"/>
              <a:t>To save time and costs, they first develop a product that only meets</a:t>
            </a:r>
            <a:r>
              <a:rPr lang="fa-IR" sz="2400" dirty="0"/>
              <a:t> </a:t>
            </a:r>
            <a:r>
              <a:rPr lang="en-US" sz="2400" dirty="0"/>
              <a:t>basic</a:t>
            </a:r>
            <a:r>
              <a:rPr lang="fa-IR" sz="2400" dirty="0"/>
              <a:t> </a:t>
            </a:r>
            <a:r>
              <a:rPr lang="en-US" sz="2400" dirty="0"/>
              <a:t>requirements and offers core essential functions,(MVP).</a:t>
            </a:r>
          </a:p>
          <a:p>
            <a:endParaRPr lang="fa-IR" sz="2400" dirty="0"/>
          </a:p>
          <a:p>
            <a:endParaRPr lang="en-ZA" sz="2400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994" y="2375205"/>
            <a:ext cx="2529249" cy="2103717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19" y="3451224"/>
            <a:ext cx="2558182" cy="2214903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19" y="1188000"/>
            <a:ext cx="2558182" cy="20515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Digitization According to Value Contribution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950028" y="942378"/>
            <a:ext cx="8032731" cy="406723"/>
          </a:xfrm>
        </p:spPr>
        <p:txBody>
          <a:bodyPr/>
          <a:lstStyle/>
          <a:p>
            <a:pPr algn="justLow" rtl="1"/>
            <a:r>
              <a:rPr lang="fa-IR" sz="2400" dirty="0">
                <a:cs typeface="B Zar" panose="00000400000000000000" pitchFamily="2" charset="-78"/>
              </a:rPr>
              <a:t>در خرده فروشی و غذا، خطوط طولانی قطعا یکی از این نقاط ضعف هستند.</a:t>
            </a:r>
            <a:endParaRPr lang="en-US" sz="2400" dirty="0">
              <a:cs typeface="B Zar" panose="00000400000000000000" pitchFamily="2" charset="-78"/>
            </a:endParaRPr>
          </a:p>
          <a:p>
            <a:pPr algn="justLow" rtl="1"/>
            <a:r>
              <a:rPr lang="fa-IR" sz="2400" dirty="0">
                <a:cs typeface="B Zar" panose="00000400000000000000" pitchFamily="2" charset="-78"/>
              </a:rPr>
              <a:t>در سال 2015،</a:t>
            </a:r>
            <a:r>
              <a:rPr lang="en-US" sz="2400" dirty="0">
                <a:cs typeface="B Zar" panose="00000400000000000000" pitchFamily="2" charset="-78"/>
              </a:rPr>
              <a:t>Starbucks</a:t>
            </a:r>
            <a:r>
              <a:rPr lang="fa-IR" sz="2400" dirty="0">
                <a:cs typeface="B Zar" panose="00000400000000000000" pitchFamily="2" charset="-78"/>
              </a:rPr>
              <a:t> </a:t>
            </a:r>
            <a:r>
              <a:rPr lang="en-US" sz="2400" dirty="0">
                <a:cs typeface="B Zar" panose="00000400000000000000" pitchFamily="2" charset="-78"/>
              </a:rPr>
              <a:t> </a:t>
            </a:r>
            <a:r>
              <a:rPr lang="fa-IR" sz="2400" dirty="0">
                <a:cs typeface="B Zar" panose="00000400000000000000" pitchFamily="2" charset="-78"/>
              </a:rPr>
              <a:t>سفارش و پرداخت توسط تلفن همراه را به برنامه خود اضافه کرد.</a:t>
            </a:r>
          </a:p>
          <a:p>
            <a:pPr algn="justLow" rtl="1"/>
            <a:r>
              <a:rPr lang="fa-IR" sz="2400" dirty="0">
                <a:cs typeface="B Zar" panose="00000400000000000000" pitchFamily="2" charset="-78"/>
              </a:rPr>
              <a:t>در نتیجه خرده فروشان آنلاین یک دستگاه بازپرداخت </a:t>
            </a:r>
            <a:r>
              <a:rPr lang="en-US" sz="2400" dirty="0">
                <a:cs typeface="B Zar" panose="00000400000000000000" pitchFamily="2" charset="-78"/>
              </a:rPr>
              <a:t>Wi-Fi </a:t>
            </a:r>
            <a:r>
              <a:rPr lang="fa-IR" sz="2400" dirty="0">
                <a:cs typeface="B Zar" panose="00000400000000000000" pitchFamily="2" charset="-78"/>
              </a:rPr>
              <a:t>را برای مشتریان به نام </a:t>
            </a:r>
            <a:r>
              <a:rPr lang="en-US" sz="2400" dirty="0">
                <a:cs typeface="B Zar" panose="00000400000000000000" pitchFamily="2" charset="-78"/>
              </a:rPr>
              <a:t>Dash Button</a:t>
            </a:r>
            <a:r>
              <a:rPr lang="fa-IR" sz="2400" dirty="0">
                <a:cs typeface="B Zar" panose="00000400000000000000" pitchFamily="2" charset="-78"/>
              </a:rPr>
              <a:t> معرفی کردند.</a:t>
            </a:r>
            <a:endParaRPr lang="en-US" sz="2400" dirty="0">
              <a:cs typeface="B Zar" panose="00000400000000000000" pitchFamily="2" charset="-7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22" y="2845389"/>
            <a:ext cx="8520151" cy="39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9" name="Four viewpoints on digitalization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416" y="367681"/>
            <a:ext cx="10505887" cy="59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672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4" id="{4FDC0870-107A-45FF-80A8-D62A163436CD}" vid="{C24B30B2-C182-4F17-AE29-6BC2DA7777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6dc4bcd6-49db-4c07-9060-8acfc67cef9f"/>
    <ds:schemaRef ds:uri="http://purl.org/dc/terms/"/>
    <ds:schemaRef ds:uri="http://purl.org/dc/elements/1.1/"/>
    <ds:schemaRef ds:uri="http://schemas.openxmlformats.org/package/2006/metadata/core-properties"/>
    <ds:schemaRef ds:uri="fb0879af-3eba-417a-a55a-ffe6dcd6ca7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2CDC626-B3A4-4E2A-B903-2655BFCAF3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645</Words>
  <Application>Microsoft Office PowerPoint</Application>
  <PresentationFormat>Widescreen</PresentationFormat>
  <Paragraphs>58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Arial Narrow</vt:lpstr>
      <vt:lpstr>Calibri</vt:lpstr>
      <vt:lpstr>Calibri Light</vt:lpstr>
      <vt:lpstr>Corbel</vt:lpstr>
      <vt:lpstr>IranNastaliq</vt:lpstr>
      <vt:lpstr>Times New Roman</vt:lpstr>
      <vt:lpstr>Office Theme</vt:lpstr>
      <vt:lpstr>PowerPoint Presentation</vt:lpstr>
      <vt:lpstr>How? Decisive, Holistic, and Rapid Implementation  part 2 ( page  199  -  209  (</vt:lpstr>
      <vt:lpstr>Optimizing Critical Processes</vt:lpstr>
      <vt:lpstr>PowerPoint Presentation</vt:lpstr>
      <vt:lpstr>PowerPoint Presentation</vt:lpstr>
      <vt:lpstr>Optimizing Critical Processes</vt:lpstr>
      <vt:lpstr>یادگیری با مشتری</vt:lpstr>
      <vt:lpstr>Driving Digitization According to Value Contribution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for  your patient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2018-06-18T06:15:14Z</dcterms:created>
  <dcterms:modified xsi:type="dcterms:W3CDTF">2021-08-23T12:53:46Z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v-abdarl@microsoft.com</vt:lpwstr>
  </property>
  <property fmtid="{D5CDD505-2E9C-101B-9397-08002B2CF9AE}" pid="6" name="MSIP_Label_f42aa342-8706-4288-bd11-ebb85995028c_SetDate">
    <vt:lpwstr>2018-06-05T17:32:32.6931325Z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